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3" r:id="rId4"/>
    <p:sldId id="270" r:id="rId5"/>
    <p:sldId id="258" r:id="rId6"/>
    <p:sldId id="260" r:id="rId7"/>
    <p:sldId id="261" r:id="rId8"/>
    <p:sldId id="259" r:id="rId9"/>
    <p:sldId id="262" r:id="rId10"/>
    <p:sldId id="264" r:id="rId11"/>
    <p:sldId id="269"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51" autoAdjust="0"/>
    <p:restoredTop sz="86443" autoAdjust="0"/>
  </p:normalViewPr>
  <p:slideViewPr>
    <p:cSldViewPr snapToGrid="0">
      <p:cViewPr varScale="1">
        <p:scale>
          <a:sx n="99" d="100"/>
          <a:sy n="99" d="100"/>
        </p:scale>
        <p:origin x="1146"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203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299A3F-B248-45F5-B0CB-4BD100421B0C}" type="datetimeFigureOut">
              <a:rPr lang="en-US" smtClean="0"/>
              <a:t>9/10/2019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B4A06-DDFD-4C9E-A741-1353AB36446A}" type="slidenum">
              <a:rPr lang="en-US" smtClean="0"/>
              <a:t>‹#›</a:t>
            </a:fld>
            <a:endParaRPr lang="en-US"/>
          </a:p>
        </p:txBody>
      </p:sp>
    </p:spTree>
    <p:extLst>
      <p:ext uri="{BB962C8B-B14F-4D97-AF65-F5344CB8AC3E}">
        <p14:creationId xmlns:p14="http://schemas.microsoft.com/office/powerpoint/2010/main" val="2146233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E7B4A06-DDFD-4C9E-A741-1353AB36446A}" type="slidenum">
              <a:rPr lang="en-US" smtClean="0"/>
              <a:t>2</a:t>
            </a:fld>
            <a:endParaRPr lang="en-US"/>
          </a:p>
        </p:txBody>
      </p:sp>
    </p:spTree>
    <p:extLst>
      <p:ext uri="{BB962C8B-B14F-4D97-AF65-F5344CB8AC3E}">
        <p14:creationId xmlns:p14="http://schemas.microsoft.com/office/powerpoint/2010/main" val="1412922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11</a:t>
            </a:fld>
            <a:endParaRPr lang="en-US"/>
          </a:p>
        </p:txBody>
      </p:sp>
    </p:spTree>
    <p:extLst>
      <p:ext uri="{BB962C8B-B14F-4D97-AF65-F5344CB8AC3E}">
        <p14:creationId xmlns:p14="http://schemas.microsoft.com/office/powerpoint/2010/main" val="970339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12</a:t>
            </a:fld>
            <a:endParaRPr lang="en-US"/>
          </a:p>
        </p:txBody>
      </p:sp>
    </p:spTree>
    <p:extLst>
      <p:ext uri="{BB962C8B-B14F-4D97-AF65-F5344CB8AC3E}">
        <p14:creationId xmlns:p14="http://schemas.microsoft.com/office/powerpoint/2010/main" val="209881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13</a:t>
            </a:fld>
            <a:endParaRPr lang="en-US"/>
          </a:p>
        </p:txBody>
      </p:sp>
    </p:spTree>
    <p:extLst>
      <p:ext uri="{BB962C8B-B14F-4D97-AF65-F5344CB8AC3E}">
        <p14:creationId xmlns:p14="http://schemas.microsoft.com/office/powerpoint/2010/main" val="2471569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14</a:t>
            </a:fld>
            <a:endParaRPr lang="en-US"/>
          </a:p>
        </p:txBody>
      </p:sp>
    </p:spTree>
    <p:extLst>
      <p:ext uri="{BB962C8B-B14F-4D97-AF65-F5344CB8AC3E}">
        <p14:creationId xmlns:p14="http://schemas.microsoft.com/office/powerpoint/2010/main" val="4219838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15</a:t>
            </a:fld>
            <a:endParaRPr lang="en-US"/>
          </a:p>
        </p:txBody>
      </p:sp>
    </p:spTree>
    <p:extLst>
      <p:ext uri="{BB962C8B-B14F-4D97-AF65-F5344CB8AC3E}">
        <p14:creationId xmlns:p14="http://schemas.microsoft.com/office/powerpoint/2010/main" val="1466575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E7B4A06-DDFD-4C9E-A741-1353AB36446A}" type="slidenum">
              <a:rPr lang="en-US" smtClean="0"/>
              <a:t>3</a:t>
            </a:fld>
            <a:endParaRPr lang="en-US"/>
          </a:p>
        </p:txBody>
      </p:sp>
    </p:spTree>
    <p:extLst>
      <p:ext uri="{BB962C8B-B14F-4D97-AF65-F5344CB8AC3E}">
        <p14:creationId xmlns:p14="http://schemas.microsoft.com/office/powerpoint/2010/main" val="3437157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E7B4A06-DDFD-4C9E-A741-1353AB36446A}" type="slidenum">
              <a:rPr lang="en-US" smtClean="0"/>
              <a:t>4</a:t>
            </a:fld>
            <a:endParaRPr lang="en-US"/>
          </a:p>
        </p:txBody>
      </p:sp>
    </p:spTree>
    <p:extLst>
      <p:ext uri="{BB962C8B-B14F-4D97-AF65-F5344CB8AC3E}">
        <p14:creationId xmlns:p14="http://schemas.microsoft.com/office/powerpoint/2010/main" val="1596218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5</a:t>
            </a:fld>
            <a:endParaRPr lang="en-US"/>
          </a:p>
        </p:txBody>
      </p:sp>
    </p:spTree>
    <p:extLst>
      <p:ext uri="{BB962C8B-B14F-4D97-AF65-F5344CB8AC3E}">
        <p14:creationId xmlns:p14="http://schemas.microsoft.com/office/powerpoint/2010/main" val="2644514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6</a:t>
            </a:fld>
            <a:endParaRPr lang="en-US"/>
          </a:p>
        </p:txBody>
      </p:sp>
    </p:spTree>
    <p:extLst>
      <p:ext uri="{BB962C8B-B14F-4D97-AF65-F5344CB8AC3E}">
        <p14:creationId xmlns:p14="http://schemas.microsoft.com/office/powerpoint/2010/main" val="4264916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7</a:t>
            </a:fld>
            <a:endParaRPr lang="en-US"/>
          </a:p>
        </p:txBody>
      </p:sp>
    </p:spTree>
    <p:extLst>
      <p:ext uri="{BB962C8B-B14F-4D97-AF65-F5344CB8AC3E}">
        <p14:creationId xmlns:p14="http://schemas.microsoft.com/office/powerpoint/2010/main" val="690103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8</a:t>
            </a:fld>
            <a:endParaRPr lang="en-US"/>
          </a:p>
        </p:txBody>
      </p:sp>
    </p:spTree>
    <p:extLst>
      <p:ext uri="{BB962C8B-B14F-4D97-AF65-F5344CB8AC3E}">
        <p14:creationId xmlns:p14="http://schemas.microsoft.com/office/powerpoint/2010/main" val="559772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9</a:t>
            </a:fld>
            <a:endParaRPr lang="en-US"/>
          </a:p>
        </p:txBody>
      </p:sp>
    </p:spTree>
    <p:extLst>
      <p:ext uri="{BB962C8B-B14F-4D97-AF65-F5344CB8AC3E}">
        <p14:creationId xmlns:p14="http://schemas.microsoft.com/office/powerpoint/2010/main" val="310799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B4A06-DDFD-4C9E-A741-1353AB36446A}" type="slidenum">
              <a:rPr lang="en-US" smtClean="0"/>
              <a:t>10</a:t>
            </a:fld>
            <a:endParaRPr lang="en-US"/>
          </a:p>
        </p:txBody>
      </p:sp>
    </p:spTree>
    <p:extLst>
      <p:ext uri="{BB962C8B-B14F-4D97-AF65-F5344CB8AC3E}">
        <p14:creationId xmlns:p14="http://schemas.microsoft.com/office/powerpoint/2010/main" val="3574056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A8181-7B02-44E1-B611-23FFE08D41CF}"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17287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A8181-7B02-44E1-B611-23FFE08D41CF}"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355352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A8181-7B02-44E1-B611-23FFE08D41CF}"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27089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A8181-7B02-44E1-B611-23FFE08D41CF}"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257782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4A8181-7B02-44E1-B611-23FFE08D41CF}"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182628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A8181-7B02-44E1-B611-23FFE08D41CF}"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3784131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A8181-7B02-44E1-B611-23FFE08D41CF}"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1835904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A8181-7B02-44E1-B611-23FFE08D41CF}"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3657434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A8181-7B02-44E1-B611-23FFE08D41CF}"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208586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4A8181-7B02-44E1-B611-23FFE08D41CF}"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2174029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4A8181-7B02-44E1-B611-23FFE08D41CF}"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86FA-D42D-435E-85B6-F91E5A389AB9}" type="slidenum">
              <a:rPr lang="en-US" smtClean="0"/>
              <a:t>‹#›</a:t>
            </a:fld>
            <a:endParaRPr lang="en-US"/>
          </a:p>
        </p:txBody>
      </p:sp>
    </p:spTree>
    <p:extLst>
      <p:ext uri="{BB962C8B-B14F-4D97-AF65-F5344CB8AC3E}">
        <p14:creationId xmlns:p14="http://schemas.microsoft.com/office/powerpoint/2010/main" val="336172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A8181-7B02-44E1-B611-23FFE08D41CF}" type="datetimeFigureOut">
              <a:rPr lang="en-US" smtClean="0"/>
              <a:t>9/10/2019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586FA-D42D-435E-85B6-F91E5A389AB9}" type="slidenum">
              <a:rPr lang="en-US" smtClean="0"/>
              <a:t>‹#›</a:t>
            </a:fld>
            <a:endParaRPr lang="en-US"/>
          </a:p>
        </p:txBody>
      </p:sp>
    </p:spTree>
    <p:extLst>
      <p:ext uri="{BB962C8B-B14F-4D97-AF65-F5344CB8AC3E}">
        <p14:creationId xmlns:p14="http://schemas.microsoft.com/office/powerpoint/2010/main" val="1219628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4254500"/>
            <a:ext cx="10541000" cy="1930400"/>
          </a:xfrm>
        </p:spPr>
        <p:txBody>
          <a:bodyPr>
            <a:noAutofit/>
          </a:bodyPr>
          <a:lstStyle/>
          <a:p>
            <a:r>
              <a:rPr lang="en-US" sz="7200" b="1" dirty="0" smtClean="0">
                <a:solidFill>
                  <a:schemeClr val="accent5">
                    <a:lumMod val="75000"/>
                  </a:schemeClr>
                </a:solidFill>
                <a:latin typeface="Garamond" panose="02020404030301010803" pitchFamily="18" charset="0"/>
              </a:rPr>
              <a:t>Domestic Violence </a:t>
            </a:r>
            <a:br>
              <a:rPr lang="en-US" sz="7200" b="1" dirty="0" smtClean="0">
                <a:solidFill>
                  <a:schemeClr val="accent5">
                    <a:lumMod val="75000"/>
                  </a:schemeClr>
                </a:solidFill>
                <a:latin typeface="Garamond" panose="02020404030301010803" pitchFamily="18" charset="0"/>
              </a:rPr>
            </a:br>
            <a:r>
              <a:rPr lang="en-US" sz="7200" b="1" dirty="0" smtClean="0">
                <a:solidFill>
                  <a:schemeClr val="accent5">
                    <a:lumMod val="75000"/>
                  </a:schemeClr>
                </a:solidFill>
                <a:latin typeface="Garamond" panose="02020404030301010803" pitchFamily="18" charset="0"/>
              </a:rPr>
              <a:t>Legislative Update</a:t>
            </a:r>
            <a:endParaRPr lang="en-US" sz="7200" b="1" dirty="0">
              <a:solidFill>
                <a:schemeClr val="accent5">
                  <a:lumMod val="75000"/>
                </a:schemeClr>
              </a:solidFill>
              <a:latin typeface="Garamond" panose="02020404030301010803" pitchFamily="18"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1475" b="1213"/>
          <a:stretch/>
        </p:blipFill>
        <p:spPr>
          <a:xfrm>
            <a:off x="4074578" y="835254"/>
            <a:ext cx="3393022" cy="3101746"/>
          </a:xfrm>
          <a:prstGeom prst="rect">
            <a:avLst/>
          </a:prstGeom>
        </p:spPr>
      </p:pic>
    </p:spTree>
    <p:extLst>
      <p:ext uri="{BB962C8B-B14F-4D97-AF65-F5344CB8AC3E}">
        <p14:creationId xmlns:p14="http://schemas.microsoft.com/office/powerpoint/2010/main" val="626917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60</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44700"/>
            <a:ext cx="11353800"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Domestic battery penalty enhancements: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First offense: Time remains the </a:t>
            </a:r>
            <a:r>
              <a:rPr lang="en-US" sz="2000" dirty="0">
                <a:latin typeface="Times New Roman" panose="02020603050405020304" pitchFamily="18" charset="0"/>
                <a:cs typeface="Times New Roman" panose="02020603050405020304" pitchFamily="18" charset="0"/>
              </a:rPr>
              <a:t>same but requires </a:t>
            </a:r>
            <a:r>
              <a:rPr lang="en-US" sz="2000" dirty="0" smtClean="0">
                <a:latin typeface="Times New Roman" panose="02020603050405020304" pitchFamily="18" charset="0"/>
                <a:cs typeface="Times New Roman" panose="02020603050405020304" pitchFamily="18" charset="0"/>
              </a:rPr>
              <a:t>intermittent </a:t>
            </a:r>
            <a:r>
              <a:rPr lang="en-US" sz="2000" dirty="0">
                <a:latin typeface="Times New Roman" panose="02020603050405020304" pitchFamily="18" charset="0"/>
                <a:cs typeface="Times New Roman" panose="02020603050405020304" pitchFamily="18" charset="0"/>
              </a:rPr>
              <a:t>terms must be served by a period of at least 12 hours, rather than the current minimum period of </a:t>
            </a:r>
            <a:r>
              <a:rPr lang="en-US" sz="2000" dirty="0" smtClean="0">
                <a:latin typeface="Times New Roman" panose="02020603050405020304" pitchFamily="18" charset="0"/>
                <a:cs typeface="Times New Roman" panose="02020603050405020304" pitchFamily="18" charset="0"/>
              </a:rPr>
              <a:t>4 </a:t>
            </a:r>
            <a:r>
              <a:rPr lang="en-US" sz="2000" dirty="0">
                <a:latin typeface="Times New Roman" panose="02020603050405020304" pitchFamily="18" charset="0"/>
                <a:cs typeface="Times New Roman" panose="02020603050405020304" pitchFamily="18" charset="0"/>
              </a:rPr>
              <a:t>hours.</a:t>
            </a:r>
            <a:endParaRPr lang="en-US" sz="20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Second offense in 7 years: Minimum increased from 10 days to 20 days, may be served intermittently.</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Third </a:t>
            </a:r>
            <a:r>
              <a:rPr lang="en-US" sz="2000" dirty="0">
                <a:latin typeface="Times New Roman" panose="02020603050405020304" pitchFamily="18" charset="0"/>
                <a:cs typeface="Times New Roman" panose="02020603050405020304" pitchFamily="18" charset="0"/>
              </a:rPr>
              <a:t>offense in 7 years: I</a:t>
            </a:r>
            <a:r>
              <a:rPr lang="en-US" sz="2000" dirty="0" smtClean="0">
                <a:latin typeface="Times New Roman" panose="02020603050405020304" pitchFamily="18" charset="0"/>
                <a:cs typeface="Times New Roman" panose="02020603050405020304" pitchFamily="18" charset="0"/>
              </a:rPr>
              <a:t>ncreased </a:t>
            </a:r>
            <a:r>
              <a:rPr lang="en-US" sz="2000" dirty="0">
                <a:latin typeface="Times New Roman" panose="02020603050405020304" pitchFamily="18" charset="0"/>
                <a:cs typeface="Times New Roman" panose="02020603050405020304" pitchFamily="18" charset="0"/>
              </a:rPr>
              <a:t>to a B felony, punishable by a term of incarceration of 1-6 </a:t>
            </a:r>
            <a:r>
              <a:rPr lang="en-US" sz="2000" dirty="0" smtClean="0">
                <a:latin typeface="Times New Roman" panose="02020603050405020304" pitchFamily="18" charset="0"/>
                <a:cs typeface="Times New Roman" panose="02020603050405020304" pitchFamily="18" charset="0"/>
              </a:rPr>
              <a:t>years</a:t>
            </a:r>
            <a:r>
              <a:rPr lang="en-US" sz="2000" dirty="0" smtClean="0">
                <a:latin typeface="Times New Roman" panose="02020603050405020304" pitchFamily="18" charset="0"/>
                <a:cs typeface="Times New Roman" panose="02020603050405020304" pitchFamily="18" charset="0"/>
              </a:rPr>
              <a:t>.</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Domestic battery that results in substantial bodily </a:t>
            </a:r>
            <a:r>
              <a:rPr lang="en-US" sz="2000" dirty="0" smtClean="0">
                <a:latin typeface="Times New Roman" panose="02020603050405020304" pitchFamily="18" charset="0"/>
                <a:cs typeface="Times New Roman" panose="02020603050405020304" pitchFamily="18" charset="0"/>
              </a:rPr>
              <a:t>harm </a:t>
            </a:r>
            <a:r>
              <a:rPr lang="en-US" sz="2000" dirty="0">
                <a:latin typeface="Times New Roman" panose="02020603050405020304" pitchFamily="18" charset="0"/>
                <a:cs typeface="Times New Roman" panose="02020603050405020304" pitchFamily="18" charset="0"/>
              </a:rPr>
              <a:t>penalty enhancement:</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Now punishable as a B felony with a term of incarceration of 1-6 years.</a:t>
            </a:r>
          </a:p>
          <a:p>
            <a:pPr marL="800100" lvl="1" indent="-342900">
              <a:buFont typeface="Arial" panose="020B0604020202020204" pitchFamily="34" charset="0"/>
              <a:buChar char="•"/>
            </a:pPr>
            <a:r>
              <a:rPr lang="en-US" sz="2000" i="1" dirty="0">
                <a:latin typeface="Times New Roman" panose="02020603050405020304" pitchFamily="18" charset="0"/>
                <a:cs typeface="Times New Roman" panose="02020603050405020304" pitchFamily="18" charset="0"/>
              </a:rPr>
              <a:t>unless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 greater </a:t>
            </a:r>
            <a:r>
              <a:rPr lang="en-US" sz="2000" dirty="0">
                <a:latin typeface="Times New Roman" panose="02020603050405020304" pitchFamily="18" charset="0"/>
                <a:cs typeface="Times New Roman" panose="02020603050405020304" pitchFamily="18" charset="0"/>
              </a:rPr>
              <a:t>penalty </a:t>
            </a:r>
            <a:r>
              <a:rPr lang="en-US" sz="2000" dirty="0" smtClean="0">
                <a:latin typeface="Times New Roman" panose="02020603050405020304" pitchFamily="18" charset="0"/>
                <a:cs typeface="Times New Roman" panose="02020603050405020304" pitchFamily="18" charset="0"/>
              </a:rPr>
              <a:t>is </a:t>
            </a:r>
            <a:r>
              <a:rPr lang="en-US" sz="2000" dirty="0">
                <a:latin typeface="Times New Roman" panose="02020603050405020304" pitchFamily="18" charset="0"/>
                <a:cs typeface="Times New Roman" panose="02020603050405020304" pitchFamily="18" charset="0"/>
              </a:rPr>
              <a:t>provided </a:t>
            </a:r>
            <a:r>
              <a:rPr lang="en-US" sz="2000" dirty="0" smtClean="0">
                <a:latin typeface="Times New Roman" panose="02020603050405020304" pitchFamily="18" charset="0"/>
                <a:cs typeface="Times New Roman" panose="02020603050405020304" pitchFamily="18" charset="0"/>
              </a:rPr>
              <a:t>pursuant </a:t>
            </a:r>
            <a:r>
              <a:rPr lang="en-US" sz="2000" dirty="0">
                <a:latin typeface="Times New Roman" panose="02020603050405020304" pitchFamily="18" charset="0"/>
                <a:cs typeface="Times New Roman" panose="02020603050405020304" pitchFamily="18" charset="0"/>
              </a:rPr>
              <a:t>to NRS 200.481.</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“Substantial bodily harm means bodily injury which creates a substantial risk of death or which causes serious, permanent disfigurement or protracted loss or impairment of the function of any bodily member or organ or prolonged physical pain. (NRS 0.060</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6094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60</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44700"/>
            <a:ext cx="11353800"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Previous felony conviction enhancement:</a:t>
            </a:r>
            <a:endParaRPr lang="en-US" sz="20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Old language: If offender previously convicted of a domestic violence </a:t>
            </a:r>
            <a:r>
              <a:rPr lang="en-US" sz="2000" u="sng" dirty="0" smtClean="0">
                <a:latin typeface="Times New Roman" panose="02020603050405020304" pitchFamily="18" charset="0"/>
                <a:cs typeface="Times New Roman" panose="02020603050405020304" pitchFamily="18" charset="0"/>
              </a:rPr>
              <a:t>battery</a:t>
            </a:r>
            <a:r>
              <a:rPr lang="en-US" sz="2000" dirty="0" smtClean="0">
                <a:latin typeface="Times New Roman" panose="02020603050405020304" pitchFamily="18" charset="0"/>
                <a:cs typeface="Times New Roman" panose="02020603050405020304" pitchFamily="18" charset="0"/>
              </a:rPr>
              <a:t> that constitutes a felony, </a:t>
            </a:r>
            <a:r>
              <a:rPr lang="en-US" sz="2000" dirty="0">
                <a:latin typeface="Times New Roman" panose="02020603050405020304" pitchFamily="18" charset="0"/>
                <a:cs typeface="Times New Roman" panose="02020603050405020304" pitchFamily="18" charset="0"/>
              </a:rPr>
              <a:t>then </a:t>
            </a:r>
            <a:r>
              <a:rPr lang="en-US" sz="2000" dirty="0" smtClean="0">
                <a:latin typeface="Times New Roman" panose="02020603050405020304" pitchFamily="18" charset="0"/>
                <a:cs typeface="Times New Roman" panose="02020603050405020304" pitchFamily="18" charset="0"/>
              </a:rPr>
              <a:t>subsequent domestic violence battery punished as category </a:t>
            </a:r>
            <a:r>
              <a:rPr lang="en-US" sz="2000" dirty="0">
                <a:latin typeface="Times New Roman" panose="02020603050405020304" pitchFamily="18" charset="0"/>
                <a:cs typeface="Times New Roman" panose="02020603050405020304" pitchFamily="18" charset="0"/>
              </a:rPr>
              <a:t>B </a:t>
            </a:r>
            <a:r>
              <a:rPr lang="en-US" sz="2000" dirty="0" smtClean="0">
                <a:latin typeface="Times New Roman" panose="02020603050405020304" pitchFamily="18" charset="0"/>
                <a:cs typeface="Times New Roman" panose="02020603050405020304" pitchFamily="18" charset="0"/>
              </a:rPr>
              <a:t>felony, 2-15 years.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New language</a:t>
            </a:r>
            <a:r>
              <a:rPr lang="en-US" sz="2000" dirty="0">
                <a:latin typeface="Times New Roman" panose="02020603050405020304" pitchFamily="18" charset="0"/>
                <a:cs typeface="Times New Roman" panose="02020603050405020304" pitchFamily="18" charset="0"/>
              </a:rPr>
              <a:t>: If offender previously convicted of </a:t>
            </a:r>
            <a:r>
              <a:rPr lang="en-US" sz="2000" dirty="0" smtClean="0">
                <a:latin typeface="Times New Roman" panose="02020603050405020304" pitchFamily="18" charset="0"/>
                <a:cs typeface="Times New Roman" panose="02020603050405020304" pitchFamily="18" charset="0"/>
              </a:rPr>
              <a:t>domestic </a:t>
            </a:r>
            <a:r>
              <a:rPr lang="en-US" sz="2000" dirty="0">
                <a:latin typeface="Times New Roman" panose="02020603050405020304" pitchFamily="18" charset="0"/>
                <a:cs typeface="Times New Roman" panose="02020603050405020304" pitchFamily="18" charset="0"/>
              </a:rPr>
              <a:t>violence </a:t>
            </a:r>
            <a:r>
              <a:rPr lang="en-US" sz="2000" u="sng" dirty="0" smtClean="0">
                <a:latin typeface="Times New Roman" panose="02020603050405020304" pitchFamily="18" charset="0"/>
                <a:cs typeface="Times New Roman" panose="02020603050405020304" pitchFamily="18" charset="0"/>
              </a:rPr>
              <a:t>crime</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that constitutes a felony, then subsequent domestic violence battery punished as category B felony, 2-15 years.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Language is inclusive of other domestic violence felony crimes, not just felony battery.</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4661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60</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44700"/>
            <a:ext cx="11353800"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Domestic </a:t>
            </a:r>
            <a:r>
              <a:rPr lang="en-US" sz="2000" dirty="0">
                <a:latin typeface="Times New Roman" panose="02020603050405020304" pitchFamily="18" charset="0"/>
                <a:cs typeface="Times New Roman" panose="02020603050405020304" pitchFamily="18" charset="0"/>
              </a:rPr>
              <a:t>battery penalty </a:t>
            </a:r>
            <a:r>
              <a:rPr lang="en-US" sz="2000" dirty="0" smtClean="0">
                <a:latin typeface="Times New Roman" panose="02020603050405020304" pitchFamily="18" charset="0"/>
                <a:cs typeface="Times New Roman" panose="02020603050405020304" pitchFamily="18" charset="0"/>
              </a:rPr>
              <a:t>enhancements for pregnant victim:</a:t>
            </a: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Victim was pregnant </a:t>
            </a:r>
            <a:r>
              <a:rPr lang="en-US" sz="2000" dirty="0">
                <a:latin typeface="Times New Roman" panose="02020603050405020304" pitchFamily="18" charset="0"/>
                <a:cs typeface="Times New Roman" panose="02020603050405020304" pitchFamily="18" charset="0"/>
              </a:rPr>
              <a:t>at </a:t>
            </a:r>
            <a:r>
              <a:rPr lang="en-US" sz="2000" dirty="0" smtClean="0">
                <a:latin typeface="Times New Roman" panose="02020603050405020304" pitchFamily="18" charset="0"/>
                <a:cs typeface="Times New Roman" panose="02020603050405020304" pitchFamily="18" charset="0"/>
              </a:rPr>
              <a:t>the time of the </a:t>
            </a:r>
            <a:r>
              <a:rPr lang="en-US" sz="2000" dirty="0">
                <a:latin typeface="Times New Roman" panose="02020603050405020304" pitchFamily="18" charset="0"/>
                <a:cs typeface="Times New Roman" panose="02020603050405020304" pitchFamily="18" charset="0"/>
              </a:rPr>
              <a:t>battery </a:t>
            </a:r>
            <a:r>
              <a:rPr lang="en-US" sz="2000" dirty="0" smtClean="0">
                <a:latin typeface="Times New Roman" panose="02020603050405020304" pitchFamily="18" charset="0"/>
                <a:cs typeface="Times New Roman" panose="02020603050405020304" pitchFamily="18" charset="0"/>
              </a:rPr>
              <a:t>AND the offender </a:t>
            </a:r>
            <a:r>
              <a:rPr lang="en-US" sz="2000" dirty="0">
                <a:latin typeface="Times New Roman" panose="02020603050405020304" pitchFamily="18" charset="0"/>
                <a:cs typeface="Times New Roman" panose="02020603050405020304" pitchFamily="18" charset="0"/>
              </a:rPr>
              <a:t>knew or should have known that the victim was </a:t>
            </a:r>
            <a:r>
              <a:rPr lang="en-US" sz="2000" dirty="0" smtClean="0">
                <a:latin typeface="Times New Roman" panose="02020603050405020304" pitchFamily="18" charset="0"/>
                <a:cs typeface="Times New Roman" panose="02020603050405020304" pitchFamily="18" charset="0"/>
              </a:rPr>
              <a:t>pregnant.</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First </a:t>
            </a:r>
            <a:r>
              <a:rPr lang="en-US" sz="2000" dirty="0">
                <a:latin typeface="Times New Roman" panose="02020603050405020304" pitchFamily="18" charset="0"/>
                <a:cs typeface="Times New Roman" panose="02020603050405020304" pitchFamily="18" charset="0"/>
              </a:rPr>
              <a:t>offense: G</a:t>
            </a:r>
            <a:r>
              <a:rPr lang="en-US" sz="2000" dirty="0" smtClean="0">
                <a:latin typeface="Times New Roman" panose="02020603050405020304" pitchFamily="18" charset="0"/>
                <a:cs typeface="Times New Roman" panose="02020603050405020304" pitchFamily="18" charset="0"/>
              </a:rPr>
              <a:t>ross misdemeanor.</a:t>
            </a: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Any subsequent offense</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B </a:t>
            </a:r>
            <a:r>
              <a:rPr lang="en-US" sz="2000" dirty="0">
                <a:latin typeface="Times New Roman" panose="02020603050405020304" pitchFamily="18" charset="0"/>
                <a:cs typeface="Times New Roman" panose="02020603050405020304" pitchFamily="18" charset="0"/>
              </a:rPr>
              <a:t>felony, punishable by a term of incarceration of 1-6 </a:t>
            </a:r>
            <a:r>
              <a:rPr lang="en-US" sz="2000" dirty="0" smtClean="0">
                <a:latin typeface="Times New Roman" panose="02020603050405020304" pitchFamily="18" charset="0"/>
                <a:cs typeface="Times New Roman" panose="02020603050405020304" pitchFamily="18" charset="0"/>
              </a:rPr>
              <a:t>years (no 7 year time limit).</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One of the leading causes of death for pregnant women is homicide. </a:t>
            </a:r>
            <a:endParaRPr lang="en-US" sz="20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Pregnant </a:t>
            </a:r>
            <a:r>
              <a:rPr lang="en-US" sz="2000" dirty="0">
                <a:latin typeface="Times New Roman" panose="02020603050405020304" pitchFamily="18" charset="0"/>
                <a:cs typeface="Times New Roman" panose="02020603050405020304" pitchFamily="18" charset="0"/>
              </a:rPr>
              <a:t>women who are battered are more likely to experience violent trauma and are twice as likely to die after trauma as non-pregnant women</a:t>
            </a:r>
            <a:r>
              <a:rPr lang="en-US" sz="2000" dirty="0" smtClean="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Pregnant women who experience domestic violence are likely to have been victimized prior to becoming pregnant, but the violence gets more severe (and fatal) once they become pregnant.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4804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60</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06200"/>
            <a:ext cx="11353800" cy="4093428"/>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Updates to stalking statute:</a:t>
            </a: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person who, without lawful authority, willfully or </a:t>
            </a:r>
            <a:r>
              <a:rPr lang="en-US" sz="2000" dirty="0" smtClean="0">
                <a:latin typeface="Times New Roman" panose="02020603050405020304" pitchFamily="18" charset="0"/>
                <a:cs typeface="Times New Roman" panose="02020603050405020304" pitchFamily="18" charset="0"/>
              </a:rPr>
              <a:t>maliciously engages in </a:t>
            </a:r>
            <a:r>
              <a:rPr lang="en-US" sz="2000" dirty="0">
                <a:latin typeface="Times New Roman" panose="02020603050405020304" pitchFamily="18" charset="0"/>
                <a:cs typeface="Times New Roman" panose="02020603050405020304" pitchFamily="18" charset="0"/>
              </a:rPr>
              <a:t>a </a:t>
            </a:r>
            <a:r>
              <a:rPr lang="en-US" sz="2000" dirty="0" smtClean="0">
                <a:latin typeface="Times New Roman" panose="02020603050405020304" pitchFamily="18" charset="0"/>
                <a:cs typeface="Times New Roman" panose="02020603050405020304" pitchFamily="18" charset="0"/>
              </a:rPr>
              <a:t>course of conduct </a:t>
            </a:r>
            <a:r>
              <a:rPr lang="en-US" sz="2000" u="sng" dirty="0" smtClean="0">
                <a:latin typeface="Times New Roman" panose="02020603050405020304" pitchFamily="18" charset="0"/>
                <a:cs typeface="Times New Roman" panose="02020603050405020304" pitchFamily="18" charset="0"/>
              </a:rPr>
              <a:t>directed </a:t>
            </a:r>
            <a:r>
              <a:rPr lang="en-US" sz="2000" u="sng" dirty="0">
                <a:latin typeface="Times New Roman" panose="02020603050405020304" pitchFamily="18" charset="0"/>
                <a:cs typeface="Times New Roman" panose="02020603050405020304" pitchFamily="18" charset="0"/>
              </a:rPr>
              <a:t>towards </a:t>
            </a:r>
            <a:r>
              <a:rPr lang="en-US" sz="2000" u="sng" dirty="0" smtClean="0">
                <a:latin typeface="Times New Roman" panose="02020603050405020304" pitchFamily="18" charset="0"/>
                <a:cs typeface="Times New Roman" panose="02020603050405020304" pitchFamily="18" charset="0"/>
              </a:rPr>
              <a:t>a victim</a:t>
            </a:r>
            <a:r>
              <a:rPr lang="en-US" sz="2000" dirty="0" smtClean="0">
                <a:latin typeface="Times New Roman" panose="02020603050405020304" pitchFamily="18" charset="0"/>
                <a:cs typeface="Times New Roman" panose="02020603050405020304" pitchFamily="18" charset="0"/>
              </a:rPr>
              <a:t> that would </a:t>
            </a:r>
            <a:r>
              <a:rPr lang="en-US" sz="2000" dirty="0">
                <a:latin typeface="Times New Roman" panose="02020603050405020304" pitchFamily="18" charset="0"/>
                <a:cs typeface="Times New Roman" panose="02020603050405020304" pitchFamily="18" charset="0"/>
              </a:rPr>
              <a:t>cause </a:t>
            </a:r>
            <a:r>
              <a:rPr lang="en-US" sz="2000" dirty="0" smtClean="0">
                <a:latin typeface="Times New Roman" panose="02020603050405020304" pitchFamily="18" charset="0"/>
                <a:cs typeface="Times New Roman" panose="02020603050405020304" pitchFamily="18" charset="0"/>
              </a:rPr>
              <a:t>a reasonable person </a:t>
            </a:r>
            <a:r>
              <a:rPr lang="en-US" sz="2000" u="sng" dirty="0" smtClean="0">
                <a:latin typeface="Times New Roman" panose="02020603050405020304" pitchFamily="18" charset="0"/>
                <a:cs typeface="Times New Roman" panose="02020603050405020304" pitchFamily="18" charset="0"/>
              </a:rPr>
              <a:t>under similar circumstances</a:t>
            </a:r>
            <a:r>
              <a:rPr lang="en-US" sz="2000" dirty="0" smtClean="0">
                <a:latin typeface="Times New Roman" panose="02020603050405020304" pitchFamily="18" charset="0"/>
                <a:cs typeface="Times New Roman" panose="02020603050405020304" pitchFamily="18" charset="0"/>
              </a:rPr>
              <a:t> to </a:t>
            </a:r>
            <a:r>
              <a:rPr lang="en-US" sz="2000" dirty="0">
                <a:latin typeface="Times New Roman" panose="02020603050405020304" pitchFamily="18" charset="0"/>
                <a:cs typeface="Times New Roman" panose="02020603050405020304" pitchFamily="18" charset="0"/>
              </a:rPr>
              <a:t>feel terrorized, frightened, intimidated, harassed or fearful </a:t>
            </a:r>
            <a:r>
              <a:rPr lang="en-US" sz="2000" dirty="0" smtClean="0">
                <a:latin typeface="Times New Roman" panose="02020603050405020304" pitchFamily="18" charset="0"/>
                <a:cs typeface="Times New Roman" panose="02020603050405020304" pitchFamily="18" charset="0"/>
              </a:rPr>
              <a:t>for </a:t>
            </a:r>
            <a:r>
              <a:rPr lang="en-US" sz="2000" u="sng" dirty="0" smtClean="0">
                <a:latin typeface="Times New Roman" panose="02020603050405020304" pitchFamily="18" charset="0"/>
                <a:cs typeface="Times New Roman" panose="02020603050405020304" pitchFamily="18" charset="0"/>
              </a:rPr>
              <a:t>his </a:t>
            </a:r>
            <a:r>
              <a:rPr lang="en-US" sz="2000" u="sng" dirty="0">
                <a:latin typeface="Times New Roman" panose="02020603050405020304" pitchFamily="18" charset="0"/>
                <a:cs typeface="Times New Roman" panose="02020603050405020304" pitchFamily="18" charset="0"/>
              </a:rPr>
              <a:t>or her immediate safety</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or the </a:t>
            </a:r>
            <a:r>
              <a:rPr lang="en-US" sz="2000" dirty="0">
                <a:latin typeface="Times New Roman" panose="02020603050405020304" pitchFamily="18" charset="0"/>
                <a:cs typeface="Times New Roman" panose="02020603050405020304" pitchFamily="18" charset="0"/>
              </a:rPr>
              <a:t>immediate safety of a family or household member, and that actually causes the victim to feel terrorized, frightened, intimidated, harassed or fearful </a:t>
            </a:r>
            <a:r>
              <a:rPr lang="en-US" sz="2000" dirty="0" smtClean="0">
                <a:latin typeface="Times New Roman" panose="02020603050405020304" pitchFamily="18" charset="0"/>
                <a:cs typeface="Times New Roman" panose="02020603050405020304" pitchFamily="18" charset="0"/>
              </a:rPr>
              <a:t>for </a:t>
            </a:r>
            <a:r>
              <a:rPr lang="en-US" sz="2000" u="sng" dirty="0" smtClean="0">
                <a:latin typeface="Times New Roman" panose="02020603050405020304" pitchFamily="18" charset="0"/>
                <a:cs typeface="Times New Roman" panose="02020603050405020304" pitchFamily="18" charset="0"/>
              </a:rPr>
              <a:t>his </a:t>
            </a:r>
            <a:r>
              <a:rPr lang="en-US" sz="2000" u="sng" dirty="0">
                <a:latin typeface="Times New Roman" panose="02020603050405020304" pitchFamily="18" charset="0"/>
                <a:cs typeface="Times New Roman" panose="02020603050405020304" pitchFamily="18" charset="0"/>
              </a:rPr>
              <a:t>or her </a:t>
            </a:r>
            <a:r>
              <a:rPr lang="en-US" sz="2000" u="sng" dirty="0" smtClean="0">
                <a:latin typeface="Times New Roman" panose="02020603050405020304" pitchFamily="18" charset="0"/>
                <a:cs typeface="Times New Roman" panose="02020603050405020304" pitchFamily="18" charset="0"/>
              </a:rPr>
              <a:t>immediate </a:t>
            </a:r>
            <a:r>
              <a:rPr lang="en-US" sz="2000" u="sng" dirty="0">
                <a:latin typeface="Times New Roman" panose="02020603050405020304" pitchFamily="18" charset="0"/>
                <a:cs typeface="Times New Roman" panose="02020603050405020304" pitchFamily="18" charset="0"/>
              </a:rPr>
              <a:t>safety</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or the  immediate safety </a:t>
            </a:r>
            <a:r>
              <a:rPr lang="en-US" sz="2000" dirty="0">
                <a:latin typeface="Times New Roman" panose="02020603050405020304" pitchFamily="18" charset="0"/>
                <a:cs typeface="Times New Roman" panose="02020603050405020304" pitchFamily="18" charset="0"/>
              </a:rPr>
              <a:t>of </a:t>
            </a:r>
            <a:r>
              <a:rPr lang="en-US" sz="2000" dirty="0" smtClean="0">
                <a:latin typeface="Times New Roman" panose="02020603050405020304" pitchFamily="18" charset="0"/>
                <a:cs typeface="Times New Roman" panose="02020603050405020304" pitchFamily="18" charset="0"/>
              </a:rPr>
              <a:t>a family or </a:t>
            </a:r>
            <a:r>
              <a:rPr lang="en-US" sz="2000" dirty="0">
                <a:latin typeface="Times New Roman" panose="02020603050405020304" pitchFamily="18" charset="0"/>
                <a:cs typeface="Times New Roman" panose="02020603050405020304" pitchFamily="18" charset="0"/>
              </a:rPr>
              <a:t>household member, commits the crime of stalking. </a:t>
            </a:r>
            <a:endParaRPr lang="en-US" sz="20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“Course of conduct” means a </a:t>
            </a:r>
            <a:r>
              <a:rPr lang="en-US" sz="2000" dirty="0">
                <a:latin typeface="Times New Roman" panose="02020603050405020304" pitchFamily="18" charset="0"/>
                <a:cs typeface="Times New Roman" panose="02020603050405020304" pitchFamily="18" charset="0"/>
              </a:rPr>
              <a:t>pattern </a:t>
            </a:r>
            <a:r>
              <a:rPr lang="en-US" sz="2000" dirty="0" smtClean="0">
                <a:latin typeface="Times New Roman" panose="02020603050405020304" pitchFamily="18" charset="0"/>
                <a:cs typeface="Times New Roman" panose="02020603050405020304" pitchFamily="18" charset="0"/>
              </a:rPr>
              <a:t>of conduct </a:t>
            </a:r>
            <a:r>
              <a:rPr lang="en-US" sz="2000" dirty="0">
                <a:latin typeface="Times New Roman" panose="02020603050405020304" pitchFamily="18" charset="0"/>
                <a:cs typeface="Times New Roman" panose="02020603050405020304" pitchFamily="18" charset="0"/>
              </a:rPr>
              <a:t>which consists </a:t>
            </a:r>
            <a:r>
              <a:rPr lang="en-US" sz="2000" dirty="0" smtClean="0">
                <a:latin typeface="Times New Roman" panose="02020603050405020304" pitchFamily="18" charset="0"/>
                <a:cs typeface="Times New Roman" panose="02020603050405020304" pitchFamily="18" charset="0"/>
              </a:rPr>
              <a:t>of </a:t>
            </a:r>
            <a:r>
              <a:rPr lang="en-US" sz="2000" u="sng" dirty="0" smtClean="0">
                <a:latin typeface="Times New Roman" panose="02020603050405020304" pitchFamily="18" charset="0"/>
                <a:cs typeface="Times New Roman" panose="02020603050405020304" pitchFamily="18" charset="0"/>
              </a:rPr>
              <a:t>two </a:t>
            </a:r>
            <a:r>
              <a:rPr lang="en-US" sz="2000" u="sng" dirty="0">
                <a:latin typeface="Times New Roman" panose="02020603050405020304" pitchFamily="18" charset="0"/>
                <a:cs typeface="Times New Roman" panose="02020603050405020304" pitchFamily="18" charset="0"/>
              </a:rPr>
              <a:t>or more </a:t>
            </a:r>
            <a:r>
              <a:rPr lang="en-US" sz="2000" u="sng" dirty="0" smtClean="0">
                <a:latin typeface="Times New Roman" panose="02020603050405020304" pitchFamily="18" charset="0"/>
                <a:cs typeface="Times New Roman" panose="02020603050405020304" pitchFamily="18" charset="0"/>
              </a:rPr>
              <a:t>acts</a:t>
            </a:r>
            <a:r>
              <a:rPr lang="en-US" sz="2000" dirty="0" smtClean="0">
                <a:latin typeface="Times New Roman" panose="02020603050405020304" pitchFamily="18" charset="0"/>
                <a:cs typeface="Times New Roman" panose="02020603050405020304" pitchFamily="18" charset="0"/>
              </a:rPr>
              <a:t> (rather than a series) over </a:t>
            </a:r>
            <a:r>
              <a:rPr lang="en-US" sz="2000" u="sng" dirty="0" smtClean="0">
                <a:latin typeface="Times New Roman" panose="02020603050405020304" pitchFamily="18" charset="0"/>
                <a:cs typeface="Times New Roman" panose="02020603050405020304" pitchFamily="18" charset="0"/>
              </a:rPr>
              <a:t>a </a:t>
            </a:r>
            <a:r>
              <a:rPr lang="en-US" sz="2000" u="sng" dirty="0">
                <a:latin typeface="Times New Roman" panose="02020603050405020304" pitchFamily="18" charset="0"/>
                <a:cs typeface="Times New Roman" panose="02020603050405020304" pitchFamily="18" charset="0"/>
              </a:rPr>
              <a:t>period </a:t>
            </a:r>
            <a:r>
              <a:rPr lang="en-US" sz="2000" u="sng" dirty="0" smtClean="0">
                <a:latin typeface="Times New Roman" panose="02020603050405020304" pitchFamily="18" charset="0"/>
                <a:cs typeface="Times New Roman" panose="02020603050405020304" pitchFamily="18" charset="0"/>
              </a:rPr>
              <a:t>of time</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that evidences a continuity of purpose directed at a specific </a:t>
            </a:r>
            <a:r>
              <a:rPr lang="en-US" sz="2000" dirty="0" smtClean="0">
                <a:latin typeface="Times New Roman" panose="02020603050405020304" pitchFamily="18" charset="0"/>
                <a:cs typeface="Times New Roman" panose="02020603050405020304" pitchFamily="18" charset="0"/>
              </a:rPr>
              <a:t>person.</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“Under similar circumstances” clarifies that the reasonable person standard should be used under perspective of a reasonable person </a:t>
            </a:r>
            <a:r>
              <a:rPr lang="en-US" sz="2000" i="1" dirty="0" smtClean="0">
                <a:latin typeface="Times New Roman" panose="02020603050405020304" pitchFamily="18" charset="0"/>
                <a:cs typeface="Times New Roman" panose="02020603050405020304" pitchFamily="18" charset="0"/>
              </a:rPr>
              <a:t>under the victim’s circumstances</a:t>
            </a:r>
            <a:r>
              <a:rPr lang="en-US" sz="2000" dirty="0" smtClean="0">
                <a:latin typeface="Times New Roman" panose="02020603050405020304" pitchFamily="18" charset="0"/>
                <a:cs typeface="Times New Roman" panose="02020603050405020304" pitchFamily="18" charset="0"/>
              </a:rPr>
              <a:t>.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“His or her immediate safety” added </a:t>
            </a:r>
            <a:r>
              <a:rPr lang="en-US" sz="2000" dirty="0">
                <a:latin typeface="Times New Roman" panose="02020603050405020304" pitchFamily="18" charset="0"/>
                <a:cs typeface="Times New Roman" panose="02020603050405020304" pitchFamily="18" charset="0"/>
              </a:rPr>
              <a:t>because </a:t>
            </a:r>
            <a:r>
              <a:rPr lang="en-US" sz="2000" dirty="0" smtClean="0">
                <a:latin typeface="Times New Roman" panose="02020603050405020304" pitchFamily="18" charset="0"/>
                <a:cs typeface="Times New Roman" panose="02020603050405020304" pitchFamily="18" charset="0"/>
              </a:rPr>
              <a:t>old statute unclear, appeared </a:t>
            </a:r>
            <a:r>
              <a:rPr lang="en-US" sz="2000" dirty="0">
                <a:latin typeface="Times New Roman" panose="02020603050405020304" pitchFamily="18" charset="0"/>
                <a:cs typeface="Times New Roman" panose="02020603050405020304" pitchFamily="18" charset="0"/>
              </a:rPr>
              <a:t>that a person only commits </a:t>
            </a:r>
            <a:r>
              <a:rPr lang="en-US" sz="2000" dirty="0" smtClean="0">
                <a:latin typeface="Times New Roman" panose="02020603050405020304" pitchFamily="18" charset="0"/>
                <a:cs typeface="Times New Roman" panose="02020603050405020304" pitchFamily="18" charset="0"/>
              </a:rPr>
              <a:t>crime if </a:t>
            </a:r>
            <a:r>
              <a:rPr lang="en-US" sz="2000" dirty="0">
                <a:latin typeface="Times New Roman" panose="02020603050405020304" pitchFamily="18" charset="0"/>
                <a:cs typeface="Times New Roman" panose="02020603050405020304" pitchFamily="18" charset="0"/>
              </a:rPr>
              <a:t>they have made the victim’s family </a:t>
            </a:r>
            <a:r>
              <a:rPr lang="en-US" sz="2000" dirty="0" smtClean="0">
                <a:latin typeface="Times New Roman" panose="02020603050405020304" pitchFamily="18" charset="0"/>
                <a:cs typeface="Times New Roman" panose="02020603050405020304" pitchFamily="18" charset="0"/>
              </a:rPr>
              <a:t>fearful </a:t>
            </a:r>
            <a:r>
              <a:rPr lang="en-US" sz="2000" dirty="0">
                <a:latin typeface="Times New Roman" panose="02020603050405020304" pitchFamily="18" charset="0"/>
                <a:cs typeface="Times New Roman" panose="02020603050405020304" pitchFamily="18" charset="0"/>
              </a:rPr>
              <a:t>for their safety, rather than </a:t>
            </a:r>
            <a:r>
              <a:rPr lang="en-US" sz="2000" dirty="0" smtClean="0">
                <a:latin typeface="Times New Roman" panose="02020603050405020304" pitchFamily="18" charset="0"/>
                <a:cs typeface="Times New Roman" panose="02020603050405020304" pitchFamily="18" charset="0"/>
              </a:rPr>
              <a:t>victim’s </a:t>
            </a:r>
            <a:r>
              <a:rPr lang="en-US" sz="2000" dirty="0">
                <a:latin typeface="Times New Roman" panose="02020603050405020304" pitchFamily="18" charset="0"/>
                <a:cs typeface="Times New Roman" panose="02020603050405020304" pitchFamily="18" charset="0"/>
              </a:rPr>
              <a:t>own safety.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394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60</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06200"/>
            <a:ext cx="11353800"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a:t>
            </a:r>
            <a:r>
              <a:rPr lang="en-US" sz="2000" dirty="0" smtClean="0">
                <a:latin typeface="Times New Roman" panose="02020603050405020304" pitchFamily="18" charset="0"/>
                <a:cs typeface="Times New Roman" panose="02020603050405020304" pitchFamily="18" charset="0"/>
              </a:rPr>
              <a:t>talking penalty enhancements:</a:t>
            </a: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First offense: Misdemeanor (no change).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Second </a:t>
            </a:r>
            <a:r>
              <a:rPr lang="en-US" sz="2000" dirty="0">
                <a:latin typeface="Times New Roman" panose="02020603050405020304" pitchFamily="18" charset="0"/>
                <a:cs typeface="Times New Roman" panose="02020603050405020304" pitchFamily="18" charset="0"/>
              </a:rPr>
              <a:t>offense: </a:t>
            </a:r>
            <a:r>
              <a:rPr lang="en-US" sz="2000" dirty="0" smtClean="0">
                <a:latin typeface="Times New Roman" panose="02020603050405020304" pitchFamily="18" charset="0"/>
                <a:cs typeface="Times New Roman" panose="02020603050405020304" pitchFamily="18" charset="0"/>
              </a:rPr>
              <a:t>Gross misdemeanor.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Third</a:t>
            </a:r>
            <a:r>
              <a:rPr lang="en-US" sz="2000" dirty="0">
                <a:latin typeface="Times New Roman" panose="02020603050405020304" pitchFamily="18" charset="0"/>
                <a:cs typeface="Times New Roman" panose="02020603050405020304" pitchFamily="18" charset="0"/>
              </a:rPr>
              <a:t>+ offense: C </a:t>
            </a:r>
            <a:r>
              <a:rPr lang="en-US" sz="2000" dirty="0" smtClean="0">
                <a:latin typeface="Times New Roman" panose="02020603050405020304" pitchFamily="18" charset="0"/>
                <a:cs typeface="Times New Roman" panose="02020603050405020304" pitchFamily="18" charset="0"/>
              </a:rPr>
              <a:t>felony punishable by 1-5 years.</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the victim is under the age of 16 </a:t>
            </a:r>
            <a:r>
              <a:rPr lang="en-US" sz="2000" u="sng" dirty="0" smtClean="0">
                <a:latin typeface="Times New Roman" panose="02020603050405020304" pitchFamily="18" charset="0"/>
                <a:cs typeface="Times New Roman" panose="02020603050405020304" pitchFamily="18" charset="0"/>
              </a:rPr>
              <a:t>AND</a:t>
            </a:r>
            <a:r>
              <a:rPr lang="en-US" sz="2000" dirty="0" smtClean="0">
                <a:latin typeface="Times New Roman" panose="02020603050405020304" pitchFamily="18" charset="0"/>
                <a:cs typeface="Times New Roman" panose="02020603050405020304" pitchFamily="18" charset="0"/>
              </a:rPr>
              <a:t> offender </a:t>
            </a:r>
            <a:r>
              <a:rPr lang="en-US" sz="2000" dirty="0">
                <a:latin typeface="Times New Roman" panose="02020603050405020304" pitchFamily="18" charset="0"/>
                <a:cs typeface="Times New Roman" panose="02020603050405020304" pitchFamily="18" charset="0"/>
              </a:rPr>
              <a:t>is at least 5 years older than the </a:t>
            </a:r>
            <a:r>
              <a:rPr lang="en-US" sz="2000" dirty="0" smtClean="0">
                <a:latin typeface="Times New Roman" panose="02020603050405020304" pitchFamily="18" charset="0"/>
                <a:cs typeface="Times New Roman" panose="02020603050405020304" pitchFamily="18" charset="0"/>
              </a:rPr>
              <a:t>victim: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First offense: Gross misdemeanor.</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a:t>
            </a:r>
            <a:r>
              <a:rPr lang="en-US" sz="2000" dirty="0" smtClean="0">
                <a:latin typeface="Times New Roman" panose="02020603050405020304" pitchFamily="18" charset="0"/>
                <a:cs typeface="Times New Roman" panose="02020603050405020304" pitchFamily="18" charset="0"/>
              </a:rPr>
              <a:t>econd offense: C </a:t>
            </a:r>
            <a:r>
              <a:rPr lang="en-US" sz="2000" dirty="0">
                <a:latin typeface="Times New Roman" panose="02020603050405020304" pitchFamily="18" charset="0"/>
                <a:cs typeface="Times New Roman" panose="02020603050405020304" pitchFamily="18" charset="0"/>
              </a:rPr>
              <a:t>felony punishable by </a:t>
            </a:r>
            <a:r>
              <a:rPr lang="en-US" sz="2000" dirty="0" smtClean="0">
                <a:latin typeface="Times New Roman" panose="02020603050405020304" pitchFamily="18" charset="0"/>
                <a:cs typeface="Times New Roman" panose="02020603050405020304" pitchFamily="18" charset="0"/>
              </a:rPr>
              <a:t>2-5 years.</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hird offense: B </a:t>
            </a:r>
            <a:r>
              <a:rPr lang="en-US" sz="2000" dirty="0">
                <a:latin typeface="Times New Roman" panose="02020603050405020304" pitchFamily="18" charset="0"/>
                <a:cs typeface="Times New Roman" panose="02020603050405020304" pitchFamily="18" charset="0"/>
              </a:rPr>
              <a:t>felony punishable by </a:t>
            </a:r>
            <a:r>
              <a:rPr lang="en-US" sz="2000" dirty="0" smtClean="0">
                <a:latin typeface="Times New Roman" panose="02020603050405020304" pitchFamily="18" charset="0"/>
                <a:cs typeface="Times New Roman" panose="02020603050405020304" pitchFamily="18" charset="0"/>
              </a:rPr>
              <a:t>2-15 years.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Used the offender age difference to </a:t>
            </a:r>
            <a:r>
              <a:rPr lang="en-US" sz="2000" dirty="0">
                <a:latin typeface="Times New Roman" panose="02020603050405020304" pitchFamily="18" charset="0"/>
                <a:cs typeface="Times New Roman" panose="02020603050405020304" pitchFamily="18" charset="0"/>
              </a:rPr>
              <a:t>ensure that younger offenders were not punished more harshly because of conduct committed against their peers, but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punish </a:t>
            </a:r>
            <a:r>
              <a:rPr lang="en-US" sz="2000" dirty="0" smtClean="0">
                <a:latin typeface="Times New Roman" panose="02020603050405020304" pitchFamily="18" charset="0"/>
                <a:cs typeface="Times New Roman" panose="02020603050405020304" pitchFamily="18" charset="0"/>
              </a:rPr>
              <a:t>offenders </a:t>
            </a:r>
            <a:r>
              <a:rPr lang="en-US" sz="2000" dirty="0">
                <a:latin typeface="Times New Roman" panose="02020603050405020304" pitchFamily="18" charset="0"/>
                <a:cs typeface="Times New Roman" panose="02020603050405020304" pitchFamily="18" charset="0"/>
              </a:rPr>
              <a:t>who </a:t>
            </a:r>
            <a:r>
              <a:rPr lang="en-US" sz="2000" dirty="0" smtClean="0">
                <a:latin typeface="Times New Roman" panose="02020603050405020304" pitchFamily="18" charset="0"/>
                <a:cs typeface="Times New Roman" panose="02020603050405020304" pitchFamily="18" charset="0"/>
              </a:rPr>
              <a:t>prey </a:t>
            </a:r>
            <a:r>
              <a:rPr lang="en-US" sz="2000" dirty="0">
                <a:latin typeface="Times New Roman" panose="02020603050405020304" pitchFamily="18" charset="0"/>
                <a:cs typeface="Times New Roman" panose="02020603050405020304" pitchFamily="18" charset="0"/>
              </a:rPr>
              <a:t>on children</a:t>
            </a:r>
            <a:r>
              <a:rPr lang="en-US" sz="20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No change to existing enhanced penalties for death threats (aggravated stalking, B felony) or using electronic means to distribute information that substantially increases risk of violence (doxing, C felony).</a:t>
            </a: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Clarified jurisdiction: a</a:t>
            </a:r>
            <a:r>
              <a:rPr lang="en-US" sz="2000" dirty="0" smtClean="0">
                <a:latin typeface="Times New Roman" panose="02020603050405020304" pitchFamily="18" charset="0"/>
                <a:cs typeface="Times New Roman" panose="02020603050405020304" pitchFamily="18" charset="0"/>
              </a:rPr>
              <a:t>ny </a:t>
            </a:r>
            <a:r>
              <a:rPr lang="en-US" sz="2000" dirty="0">
                <a:latin typeface="Times New Roman" panose="02020603050405020304" pitchFamily="18" charset="0"/>
                <a:cs typeface="Times New Roman" panose="02020603050405020304" pitchFamily="18" charset="0"/>
              </a:rPr>
              <a:t>act engaged in by </a:t>
            </a:r>
            <a:r>
              <a:rPr lang="en-US" sz="2000" dirty="0" smtClean="0">
                <a:latin typeface="Times New Roman" panose="02020603050405020304" pitchFamily="18" charset="0"/>
                <a:cs typeface="Times New Roman" panose="02020603050405020304" pitchFamily="18" charset="0"/>
              </a:rPr>
              <a:t>offender was initiated here </a:t>
            </a:r>
            <a:r>
              <a:rPr lang="en-US" sz="2000" u="sng" dirty="0" smtClean="0">
                <a:latin typeface="Times New Roman" panose="02020603050405020304" pitchFamily="18" charset="0"/>
                <a:cs typeface="Times New Roman" panose="02020603050405020304" pitchFamily="18" charset="0"/>
              </a:rPr>
              <a:t>OR</a:t>
            </a:r>
            <a:r>
              <a:rPr lang="en-US" sz="2000" dirty="0" smtClean="0">
                <a:latin typeface="Times New Roman" panose="02020603050405020304" pitchFamily="18" charset="0"/>
                <a:cs typeface="Times New Roman" panose="02020603050405020304" pitchFamily="18" charset="0"/>
              </a:rPr>
              <a:t> had </a:t>
            </a:r>
            <a:r>
              <a:rPr lang="en-US" sz="2000" dirty="0">
                <a:latin typeface="Times New Roman" panose="02020603050405020304" pitchFamily="18" charset="0"/>
                <a:cs typeface="Times New Roman" panose="02020603050405020304" pitchFamily="18" charset="0"/>
              </a:rPr>
              <a:t>an </a:t>
            </a:r>
            <a:r>
              <a:rPr lang="en-US" sz="2000" dirty="0" smtClean="0">
                <a:latin typeface="Times New Roman" panose="02020603050405020304" pitchFamily="18" charset="0"/>
                <a:cs typeface="Times New Roman" panose="02020603050405020304" pitchFamily="18" charset="0"/>
              </a:rPr>
              <a:t>effect </a:t>
            </a:r>
            <a:r>
              <a:rPr lang="en-US" sz="2000" dirty="0">
                <a:latin typeface="Times New Roman" panose="02020603050405020304" pitchFamily="18" charset="0"/>
                <a:cs typeface="Times New Roman" panose="02020603050405020304" pitchFamily="18" charset="0"/>
              </a:rPr>
              <a:t>on </a:t>
            </a:r>
            <a:r>
              <a:rPr lang="en-US" sz="2000" dirty="0" smtClean="0">
                <a:latin typeface="Times New Roman" panose="02020603050405020304" pitchFamily="18" charset="0"/>
                <a:cs typeface="Times New Roman" panose="02020603050405020304" pitchFamily="18" charset="0"/>
              </a:rPr>
              <a:t>the victim in Nevada, offender may </a:t>
            </a:r>
            <a:r>
              <a:rPr lang="en-US" sz="2000" dirty="0">
                <a:latin typeface="Times New Roman" panose="02020603050405020304" pitchFamily="18" charset="0"/>
                <a:cs typeface="Times New Roman" panose="02020603050405020304" pitchFamily="18" charset="0"/>
              </a:rPr>
              <a:t>be prosecuted in this </a:t>
            </a:r>
            <a:r>
              <a:rPr lang="en-US" sz="2000" dirty="0" smtClean="0">
                <a:latin typeface="Times New Roman" panose="02020603050405020304" pitchFamily="18" charset="0"/>
                <a:cs typeface="Times New Roman" panose="02020603050405020304" pitchFamily="18" charset="0"/>
              </a:rPr>
              <a:t>State.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661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60</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44700"/>
            <a:ext cx="11353800"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Requires </a:t>
            </a:r>
            <a:r>
              <a:rPr lang="en-US" sz="2000" dirty="0" smtClean="0">
                <a:latin typeface="Times New Roman" panose="02020603050405020304" pitchFamily="18" charset="0"/>
                <a:cs typeface="Times New Roman" panose="02020603050405020304" pitchFamily="18" charset="0"/>
              </a:rPr>
              <a:t>everyone convicted of domestic violence crimes to attend domestic violence treatment, </a:t>
            </a:r>
            <a:r>
              <a:rPr lang="en-US" sz="2000" dirty="0">
                <a:latin typeface="Times New Roman" panose="02020603050405020304" pitchFamily="18" charset="0"/>
                <a:cs typeface="Times New Roman" panose="02020603050405020304" pitchFamily="18" charset="0"/>
              </a:rPr>
              <a:t>including those </a:t>
            </a:r>
            <a:r>
              <a:rPr lang="en-US" sz="2000" dirty="0" smtClean="0">
                <a:latin typeface="Times New Roman" panose="02020603050405020304" pitchFamily="18" charset="0"/>
                <a:cs typeface="Times New Roman" panose="02020603050405020304" pitchFamily="18" charset="0"/>
              </a:rPr>
              <a:t>convicted </a:t>
            </a:r>
            <a:r>
              <a:rPr lang="en-US" sz="2000" dirty="0">
                <a:latin typeface="Times New Roman" panose="02020603050405020304" pitchFamily="18" charset="0"/>
                <a:cs typeface="Times New Roman" panose="02020603050405020304" pitchFamily="18" charset="0"/>
              </a:rPr>
              <a:t>by municipal court judges and justices of the peace</a:t>
            </a:r>
            <a:r>
              <a:rPr lang="en-US" sz="20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Requires everyone convicted of domestic violence </a:t>
            </a:r>
            <a:r>
              <a:rPr lang="en-US" sz="2000" dirty="0" smtClean="0">
                <a:latin typeface="Times New Roman" panose="02020603050405020304" pitchFamily="18" charset="0"/>
                <a:cs typeface="Times New Roman" panose="02020603050405020304" pitchFamily="18" charset="0"/>
              </a:rPr>
              <a:t>crimes (not just battery) to pay $35 assessment for domestic violence programs.</a:t>
            </a:r>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Adds prosecuting </a:t>
            </a:r>
            <a:r>
              <a:rPr lang="en-US" sz="2000" dirty="0">
                <a:latin typeface="Times New Roman" panose="02020603050405020304" pitchFamily="18" charset="0"/>
                <a:cs typeface="Times New Roman" panose="02020603050405020304" pitchFamily="18" charset="0"/>
              </a:rPr>
              <a:t>attorney </a:t>
            </a:r>
            <a:r>
              <a:rPr lang="en-US" sz="2000" dirty="0" smtClean="0">
                <a:latin typeface="Times New Roman" panose="02020603050405020304" pitchFamily="18" charset="0"/>
                <a:cs typeface="Times New Roman" panose="02020603050405020304" pitchFamily="18" charset="0"/>
              </a:rPr>
              <a:t>as </a:t>
            </a:r>
            <a:r>
              <a:rPr lang="en-US" sz="2000" dirty="0">
                <a:latin typeface="Times New Roman" panose="02020603050405020304" pitchFamily="18" charset="0"/>
                <a:cs typeface="Times New Roman" panose="02020603050405020304" pitchFamily="18" charset="0"/>
              </a:rPr>
              <a:t>an “officer” of the State </a:t>
            </a:r>
            <a:r>
              <a:rPr lang="en-US" sz="2000" dirty="0" smtClean="0">
                <a:latin typeface="Times New Roman" panose="02020603050405020304" pitchFamily="18" charset="0"/>
                <a:cs typeface="Times New Roman" panose="02020603050405020304" pitchFamily="18" charset="0"/>
              </a:rPr>
              <a:t>for enhanced </a:t>
            </a:r>
            <a:r>
              <a:rPr lang="en-US" sz="2000" dirty="0">
                <a:latin typeface="Times New Roman" panose="02020603050405020304" pitchFamily="18" charset="0"/>
                <a:cs typeface="Times New Roman" panose="02020603050405020304" pitchFamily="18" charset="0"/>
              </a:rPr>
              <a:t>assault and </a:t>
            </a:r>
            <a:r>
              <a:rPr lang="en-US" sz="2000" dirty="0" smtClean="0">
                <a:latin typeface="Times New Roman" panose="02020603050405020304" pitchFamily="18" charset="0"/>
                <a:cs typeface="Times New Roman" panose="02020603050405020304" pitchFamily="18" charset="0"/>
              </a:rPr>
              <a:t>battery.</a:t>
            </a:r>
          </a:p>
        </p:txBody>
      </p:sp>
    </p:spTree>
    <p:extLst>
      <p:ext uri="{BB962C8B-B14F-4D97-AF65-F5344CB8AC3E}">
        <p14:creationId xmlns:p14="http://schemas.microsoft.com/office/powerpoint/2010/main" val="641756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Domestic Violence in Nevada</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120900"/>
            <a:ext cx="11353800"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Every 17 minutes and 20 seconds, an act of domestic violence is reported to law enforcement in this </a:t>
            </a:r>
            <a:r>
              <a:rPr lang="en-US" sz="2000" dirty="0" smtClean="0">
                <a:latin typeface="Times New Roman" panose="02020603050405020304" pitchFamily="18" charset="0"/>
                <a:cs typeface="Times New Roman" panose="02020603050405020304" pitchFamily="18" charset="0"/>
              </a:rPr>
              <a:t>state.</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Nevada, over 30,000 domestic violence offenses were reported in 2017, a rate that has increased every single year for at least the past five years. </a:t>
            </a:r>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Nevada </a:t>
            </a:r>
            <a:r>
              <a:rPr lang="en-US" sz="2000" dirty="0">
                <a:latin typeface="Times New Roman" panose="02020603050405020304" pitchFamily="18" charset="0"/>
                <a:cs typeface="Times New Roman" panose="02020603050405020304" pitchFamily="18" charset="0"/>
              </a:rPr>
              <a:t>has one of the highest rates of domestic violence in the nation, and consistently leads the nation for domestic violence fatalities. </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902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19</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15025"/>
            <a:ext cx="11353800"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Creates an alternate mechanism for service of process for TPOs: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Law enforcement must leave a notice at the adverse party’s residence stating that the adverse party may respond within 24 hours.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unsuccessful personal service three times, the applicant for the temporary order may petition the court to order the law enforcement agency to serve the adverse party at place of employment. </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still unsuccessful, can serve by alternative service method pursuant to Nevada Rules of Civil Procedure. </a:t>
            </a:r>
          </a:p>
          <a:p>
            <a:pPr marL="1257300" lvl="2"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purpose of creating an alternative </a:t>
            </a:r>
            <a:r>
              <a:rPr lang="en-US" sz="2000" dirty="0">
                <a:latin typeface="Times New Roman" panose="02020603050405020304" pitchFamily="18" charset="0"/>
                <a:cs typeface="Times New Roman" panose="02020603050405020304" pitchFamily="18" charset="0"/>
              </a:rPr>
              <a:t>service of process </a:t>
            </a:r>
            <a:r>
              <a:rPr lang="en-US" sz="2000" dirty="0" smtClean="0">
                <a:latin typeface="Times New Roman" panose="02020603050405020304" pitchFamily="18" charset="0"/>
                <a:cs typeface="Times New Roman" panose="02020603050405020304" pitchFamily="18" charset="0"/>
              </a:rPr>
              <a:t>is to </a:t>
            </a:r>
            <a:r>
              <a:rPr lang="en-US" sz="2000" dirty="0">
                <a:latin typeface="Times New Roman" panose="02020603050405020304" pitchFamily="18" charset="0"/>
                <a:cs typeface="Times New Roman" panose="02020603050405020304" pitchFamily="18" charset="0"/>
              </a:rPr>
              <a:t>capture those actively evading service</a:t>
            </a:r>
            <a:r>
              <a:rPr lang="en-US" sz="2000" dirty="0" smtClean="0">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9448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19</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15025"/>
            <a:ext cx="11353800" cy="2246769"/>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TPOs and EPOs must include a notice to the adverse party that responding to a communication by the protected party may constitute a violation of the order</a:t>
            </a:r>
            <a:r>
              <a:rPr lang="en-US" sz="2000" dirty="0" smtClean="0">
                <a:latin typeface="Times New Roman" panose="02020603050405020304" pitchFamily="18" charset="0"/>
                <a:cs typeface="Times New Roman" panose="02020603050405020304" pitchFamily="18" charset="0"/>
              </a:rPr>
              <a:t>.</a:t>
            </a:r>
            <a:br>
              <a:rPr lang="en-US" sz="2000" dirty="0" smtClean="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Allows the court to issue extended orders of protection for up to two years, if the court provides a finding of fact providing the basis for the imposition of an EPO for a period of greater than one year. </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Adverse party can still petition for modification/vacation of EPO at any time during 2 year period.</a:t>
            </a:r>
          </a:p>
          <a:p>
            <a:pPr marL="800100" lvl="1" indent="-342900">
              <a:buFont typeface="Arial" panose="020B0604020202020204" pitchFamily="34" charset="0"/>
              <a:buChar char="•"/>
            </a:pP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443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19</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15825"/>
            <a:ext cx="11353800"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Requires the Central Repository to keep all TPOs and EPOs against stalking, aggravate stalking or harassment, and sexual assault. </a:t>
            </a:r>
          </a:p>
          <a:p>
            <a:pPr marL="800100" lvl="1"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Central Repository </a:t>
            </a:r>
            <a:r>
              <a:rPr lang="en-US" sz="2000" dirty="0" smtClean="0">
                <a:latin typeface="Times New Roman" panose="02020603050405020304" pitchFamily="18" charset="0"/>
                <a:cs typeface="Times New Roman" panose="02020603050405020304" pitchFamily="18" charset="0"/>
              </a:rPr>
              <a:t>is working </a:t>
            </a:r>
            <a:r>
              <a:rPr lang="en-US" sz="2000" dirty="0">
                <a:latin typeface="Times New Roman" panose="02020603050405020304" pitchFamily="18" charset="0"/>
                <a:cs typeface="Times New Roman" panose="02020603050405020304" pitchFamily="18" charset="0"/>
              </a:rPr>
              <a:t>with state technology services to build electronic system in place to maintain expired orders. </a:t>
            </a:r>
            <a:endParaRPr lang="en-US" sz="20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By </a:t>
            </a:r>
            <a:r>
              <a:rPr lang="en-US" sz="2000" dirty="0">
                <a:latin typeface="Times New Roman" panose="02020603050405020304" pitchFamily="18" charset="0"/>
                <a:cs typeface="Times New Roman" panose="02020603050405020304" pitchFamily="18" charset="0"/>
              </a:rPr>
              <a:t>viewing expired TPOs and EPOs, </a:t>
            </a:r>
            <a:r>
              <a:rPr lang="en-US" sz="2000" dirty="0" smtClean="0">
                <a:latin typeface="Times New Roman" panose="02020603050405020304" pitchFamily="18" charset="0"/>
                <a:cs typeface="Times New Roman" panose="02020603050405020304" pitchFamily="18" charset="0"/>
              </a:rPr>
              <a:t>law enforcement officers </a:t>
            </a:r>
            <a:r>
              <a:rPr lang="en-US" sz="2000" dirty="0">
                <a:latin typeface="Times New Roman" panose="02020603050405020304" pitchFamily="18" charset="0"/>
                <a:cs typeface="Times New Roman" panose="02020603050405020304" pitchFamily="18" charset="0"/>
              </a:rPr>
              <a:t>can better respond to calls for service with more information about the history of the parties involved. </a:t>
            </a:r>
            <a:endParaRPr lang="en-US" sz="20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Prosecutors </a:t>
            </a:r>
            <a:r>
              <a:rPr lang="en-US" sz="2000" dirty="0">
                <a:latin typeface="Times New Roman" panose="02020603050405020304" pitchFamily="18" charset="0"/>
                <a:cs typeface="Times New Roman" panose="02020603050405020304" pitchFamily="18" charset="0"/>
              </a:rPr>
              <a:t>can also use to expired orders to show history of violence</a:t>
            </a:r>
            <a:r>
              <a:rPr lang="en-US" sz="2000" dirty="0" smtClean="0">
                <a:latin typeface="Times New Roman" panose="02020603050405020304" pitchFamily="18" charset="0"/>
                <a:cs typeface="Times New Roman" panose="02020603050405020304" pitchFamily="18" charset="0"/>
              </a:rPr>
              <a:t>.</a:t>
            </a:r>
            <a:br>
              <a:rPr lang="en-US" sz="2000" dirty="0" smtClean="0">
                <a:latin typeface="Times New Roman" panose="02020603050405020304" pitchFamily="18" charset="0"/>
                <a:cs typeface="Times New Roman" panose="02020603050405020304" pitchFamily="18" charset="0"/>
              </a:rPr>
            </a:br>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Requires the court to transmit orders for protection in the manner prescribed by the Central Repository.</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This will </a:t>
            </a:r>
            <a:r>
              <a:rPr lang="en-US" sz="2000" dirty="0">
                <a:latin typeface="Times New Roman" panose="02020603050405020304" pitchFamily="18" charset="0"/>
                <a:cs typeface="Times New Roman" panose="02020603050405020304" pitchFamily="18" charset="0"/>
              </a:rPr>
              <a:t>also improve records transmission to Central Repository (no more </a:t>
            </a:r>
            <a:r>
              <a:rPr lang="en-US" sz="2000" dirty="0" smtClean="0">
                <a:latin typeface="Times New Roman" panose="02020603050405020304" pitchFamily="18" charset="0"/>
                <a:cs typeface="Times New Roman" panose="02020603050405020304" pitchFamily="18" charset="0"/>
              </a:rPr>
              <a:t>faxing orders that must be retyped by DPS staff).</a:t>
            </a:r>
            <a:endParaRPr lang="en-US" sz="20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48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Senate Bill 218</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44700"/>
            <a:ext cx="11353800"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In granting a TPO or EPO, a court can </a:t>
            </a:r>
            <a:r>
              <a:rPr lang="en-US" sz="2000" b="1" u="sng" dirty="0" smtClean="0">
                <a:latin typeface="Times New Roman" panose="02020603050405020304" pitchFamily="18" charset="0"/>
                <a:cs typeface="Times New Roman" panose="02020603050405020304" pitchFamily="18" charset="0"/>
              </a:rPr>
              <a:t>only</a:t>
            </a:r>
            <a:r>
              <a:rPr lang="en-US" sz="2000" dirty="0" smtClean="0">
                <a:latin typeface="Times New Roman" panose="02020603050405020304" pitchFamily="18" charset="0"/>
                <a:cs typeface="Times New Roman" panose="02020603050405020304" pitchFamily="18" charset="0"/>
              </a:rPr>
              <a:t> consider whether  the  act  of  domestic  violence  or  the  threat thereof   satisfies   the   requirements   of   NRS   33.018   without considering  any  other  factor  in  its  determination  to  grant  the temporary or extended order</a:t>
            </a:r>
            <a:r>
              <a:rPr lang="en-US" sz="2000" dirty="0" smtClean="0">
                <a:latin typeface="Times New Roman" panose="02020603050405020304" pitchFamily="18" charset="0"/>
                <a:cs typeface="Times New Roman" panose="02020603050405020304" pitchFamily="18" charset="0"/>
              </a:rPr>
              <a:t>.</a:t>
            </a:r>
            <a:br>
              <a:rPr lang="en-US" sz="2000" dirty="0" smtClean="0">
                <a:latin typeface="Times New Roman" panose="02020603050405020304" pitchFamily="18" charset="0"/>
                <a:cs typeface="Times New Roman" panose="02020603050405020304" pitchFamily="18" charset="0"/>
              </a:rPr>
            </a:br>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Enhances penalties for repeat violators of EPOs: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First </a:t>
            </a:r>
            <a:r>
              <a:rPr lang="en-US" sz="2000" dirty="0" smtClean="0">
                <a:latin typeface="Times New Roman" panose="02020603050405020304" pitchFamily="18" charset="0"/>
                <a:cs typeface="Times New Roman" panose="02020603050405020304" pitchFamily="18" charset="0"/>
              </a:rPr>
              <a:t>offense:</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a:t>
            </a:r>
            <a:r>
              <a:rPr lang="en-US" sz="2000" dirty="0" smtClean="0">
                <a:latin typeface="Times New Roman" panose="02020603050405020304" pitchFamily="18" charset="0"/>
                <a:cs typeface="Times New Roman" panose="02020603050405020304" pitchFamily="18" charset="0"/>
              </a:rPr>
              <a:t>isdemeanor (no change)</a:t>
            </a:r>
            <a:endParaRPr lang="en-US" sz="20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Second </a:t>
            </a:r>
            <a:r>
              <a:rPr lang="en-US" sz="2000" dirty="0" smtClean="0">
                <a:latin typeface="Times New Roman" panose="02020603050405020304" pitchFamily="18" charset="0"/>
                <a:cs typeface="Times New Roman" panose="02020603050405020304" pitchFamily="18" charset="0"/>
              </a:rPr>
              <a:t>offense: Gross </a:t>
            </a:r>
            <a:r>
              <a:rPr lang="en-US" sz="2000" dirty="0" smtClean="0">
                <a:latin typeface="Times New Roman" panose="02020603050405020304" pitchFamily="18" charset="0"/>
                <a:cs typeface="Times New Roman" panose="02020603050405020304" pitchFamily="18" charset="0"/>
              </a:rPr>
              <a:t>misdemeanor</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Third+ offense: </a:t>
            </a:r>
            <a:r>
              <a:rPr lang="en-US" sz="2000" dirty="0" smtClean="0">
                <a:latin typeface="Times New Roman" panose="02020603050405020304" pitchFamily="18" charset="0"/>
                <a:cs typeface="Times New Roman" panose="02020603050405020304" pitchFamily="18" charset="0"/>
              </a:rPr>
              <a:t>D felony</a:t>
            </a:r>
          </a:p>
        </p:txBody>
      </p:sp>
    </p:spTree>
    <p:extLst>
      <p:ext uri="{BB962C8B-B14F-4D97-AF65-F5344CB8AC3E}">
        <p14:creationId xmlns:p14="http://schemas.microsoft.com/office/powerpoint/2010/main" val="3599835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410</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44700"/>
            <a:ext cx="11353800"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Extends maximum time for TPOs from 30 days to 45 days.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164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41</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44700"/>
            <a:ext cx="11353800"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a:t>
            </a:r>
            <a:r>
              <a:rPr lang="en-US" sz="2000" dirty="0" smtClean="0">
                <a:latin typeface="Times New Roman" panose="02020603050405020304" pitchFamily="18" charset="0"/>
                <a:cs typeface="Times New Roman" panose="02020603050405020304" pitchFamily="18" charset="0"/>
              </a:rPr>
              <a:t>xpands the use of the Confidential Address Program to utility and telecommunications providers, county recorders and county assessors. </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Program administered by DHHS, make sure your victims are aware of it.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643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415925"/>
            <a:ext cx="8547100" cy="1325563"/>
          </a:xfrm>
        </p:spPr>
        <p:txBody>
          <a:bodyPr/>
          <a:lstStyle/>
          <a:p>
            <a:r>
              <a:rPr lang="en-US" dirty="0" smtClean="0">
                <a:latin typeface="Times New Roman" panose="02020603050405020304" pitchFamily="18" charset="0"/>
                <a:cs typeface="Times New Roman" panose="02020603050405020304" pitchFamily="18" charset="0"/>
              </a:rPr>
              <a:t>Assembly Bill 60</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985"/>
          <a:stretch/>
        </p:blipFill>
        <p:spPr>
          <a:xfrm>
            <a:off x="471200" y="365125"/>
            <a:ext cx="1818300" cy="1641475"/>
          </a:xfrm>
        </p:spPr>
      </p:pic>
      <p:sp>
        <p:nvSpPr>
          <p:cNvPr id="5" name="TextBox 4"/>
          <p:cNvSpPr txBox="1"/>
          <p:nvPr/>
        </p:nvSpPr>
        <p:spPr>
          <a:xfrm>
            <a:off x="431800" y="2044700"/>
            <a:ext cx="11353800"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Adult siblings, cousins, and roommates: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Are </a:t>
            </a:r>
            <a:r>
              <a:rPr lang="en-US" sz="2000" b="1" u="sng" dirty="0" smtClean="0">
                <a:latin typeface="Times New Roman" panose="02020603050405020304" pitchFamily="18" charset="0"/>
                <a:cs typeface="Times New Roman" panose="02020603050405020304" pitchFamily="18" charset="0"/>
              </a:rPr>
              <a:t>not</a:t>
            </a:r>
            <a:r>
              <a:rPr lang="en-US" sz="2000" dirty="0" smtClean="0">
                <a:latin typeface="Times New Roman" panose="02020603050405020304" pitchFamily="18" charset="0"/>
                <a:cs typeface="Times New Roman" panose="02020603050405020304" pitchFamily="18" charset="0"/>
              </a:rPr>
              <a:t> considered to be in </a:t>
            </a:r>
            <a:r>
              <a:rPr lang="en-US" sz="2000" dirty="0">
                <a:latin typeface="Times New Roman" panose="02020603050405020304" pitchFamily="18" charset="0"/>
                <a:cs typeface="Times New Roman" panose="02020603050405020304" pitchFamily="18" charset="0"/>
              </a:rPr>
              <a:t>a “domestic violence </a:t>
            </a:r>
            <a:r>
              <a:rPr lang="en-US" sz="2000" dirty="0" smtClean="0">
                <a:latin typeface="Times New Roman" panose="02020603050405020304" pitchFamily="18" charset="0"/>
                <a:cs typeface="Times New Roman" panose="02020603050405020304" pitchFamily="18" charset="0"/>
              </a:rPr>
              <a:t>relationship” </a:t>
            </a:r>
            <a:r>
              <a:rPr lang="en-US" sz="2000" i="1" dirty="0" smtClean="0">
                <a:latin typeface="Times New Roman" panose="02020603050405020304" pitchFamily="18" charset="0"/>
                <a:cs typeface="Times New Roman" panose="02020603050405020304" pitchFamily="18" charset="0"/>
              </a:rPr>
              <a:t>unless</a:t>
            </a:r>
            <a:r>
              <a:rPr lang="en-US" sz="2000" dirty="0" smtClean="0">
                <a:latin typeface="Times New Roman" panose="02020603050405020304" pitchFamily="18" charset="0"/>
                <a:cs typeface="Times New Roman" panose="02020603050405020304" pitchFamily="18" charset="0"/>
              </a:rPr>
              <a:t> there is a custodial or guardianship </a:t>
            </a:r>
            <a:r>
              <a:rPr lang="en-US" sz="2000" dirty="0" smtClean="0">
                <a:latin typeface="Times New Roman" panose="02020603050405020304" pitchFamily="18" charset="0"/>
                <a:cs typeface="Times New Roman" panose="02020603050405020304" pitchFamily="18" charset="0"/>
              </a:rPr>
              <a:t>relationship.</a:t>
            </a:r>
            <a:endParaRPr lang="en-US" sz="2000" dirty="0" smtClean="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Still fall under the discretionary arrest provision for </a:t>
            </a:r>
            <a:r>
              <a:rPr lang="en-US" sz="2000" dirty="0">
                <a:latin typeface="Times New Roman" panose="02020603050405020304" pitchFamily="18" charset="0"/>
                <a:cs typeface="Times New Roman" panose="02020603050405020304" pitchFamily="18" charset="0"/>
              </a:rPr>
              <a:t>simple battery when </a:t>
            </a:r>
            <a:r>
              <a:rPr lang="en-US" sz="2000" dirty="0" smtClean="0">
                <a:latin typeface="Times New Roman" panose="02020603050405020304" pitchFamily="18" charset="0"/>
                <a:cs typeface="Times New Roman" panose="02020603050405020304" pitchFamily="18" charset="0"/>
              </a:rPr>
              <a:t>a law enforcement </a:t>
            </a:r>
            <a:r>
              <a:rPr lang="en-US" sz="2000" dirty="0">
                <a:latin typeface="Times New Roman" panose="02020603050405020304" pitchFamily="18" charset="0"/>
                <a:cs typeface="Times New Roman" panose="02020603050405020304" pitchFamily="18" charset="0"/>
              </a:rPr>
              <a:t>officer has probable cause to believe that the person </a:t>
            </a:r>
            <a:r>
              <a:rPr lang="en-US" sz="2000" dirty="0" smtClean="0">
                <a:latin typeface="Times New Roman" panose="02020603050405020304" pitchFamily="18" charset="0"/>
                <a:cs typeface="Times New Roman" panose="02020603050405020304" pitchFamily="18" charset="0"/>
              </a:rPr>
              <a:t>committed </a:t>
            </a:r>
            <a:r>
              <a:rPr lang="en-US" sz="2000" dirty="0">
                <a:latin typeface="Times New Roman" panose="02020603050405020304" pitchFamily="18" charset="0"/>
                <a:cs typeface="Times New Roman" panose="02020603050405020304" pitchFamily="18" charset="0"/>
              </a:rPr>
              <a:t>a battery within the preceding 24 </a:t>
            </a:r>
            <a:r>
              <a:rPr lang="en-US" sz="2000" dirty="0" smtClean="0">
                <a:latin typeface="Times New Roman" panose="02020603050405020304" pitchFamily="18" charset="0"/>
                <a:cs typeface="Times New Roman" panose="02020603050405020304" pitchFamily="18" charset="0"/>
              </a:rPr>
              <a:t>hours.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Purpose of </a:t>
            </a:r>
            <a:r>
              <a:rPr lang="en-US" sz="2000" dirty="0">
                <a:latin typeface="Times New Roman" panose="02020603050405020304" pitchFamily="18" charset="0"/>
                <a:cs typeface="Times New Roman" panose="02020603050405020304" pitchFamily="18" charset="0"/>
              </a:rPr>
              <a:t>this change is to identify the special relationship of family and/or intimacy that makes the victim particularly vulnerable. Adult siblings and cousins, while related, most often do not have this kind of relationship.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Revises </a:t>
            </a:r>
            <a:r>
              <a:rPr lang="en-US" sz="2000" dirty="0">
                <a:latin typeface="Times New Roman" panose="02020603050405020304" pitchFamily="18" charset="0"/>
                <a:cs typeface="Times New Roman" panose="02020603050405020304" pitchFamily="18" charset="0"/>
              </a:rPr>
              <a:t>the unlawful acts that constitute domestic violence to include coercion, burglary, home </a:t>
            </a:r>
            <a:r>
              <a:rPr lang="en-US" sz="2000" dirty="0" smtClean="0">
                <a:latin typeface="Times New Roman" panose="02020603050405020304" pitchFamily="18" charset="0"/>
                <a:cs typeface="Times New Roman" panose="02020603050405020304" pitchFamily="18" charset="0"/>
              </a:rPr>
              <a:t>invasion, </a:t>
            </a:r>
            <a:r>
              <a:rPr lang="en-US" sz="2000" dirty="0">
                <a:latin typeface="Times New Roman" panose="02020603050405020304" pitchFamily="18" charset="0"/>
                <a:cs typeface="Times New Roman" panose="02020603050405020304" pitchFamily="18" charset="0"/>
              </a:rPr>
              <a:t>and pandering</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820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1269</Words>
  <Application>Microsoft Office PowerPoint</Application>
  <PresentationFormat>Widescreen</PresentationFormat>
  <Paragraphs>97</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Garamond</vt:lpstr>
      <vt:lpstr>Times New Roman</vt:lpstr>
      <vt:lpstr>Office Theme</vt:lpstr>
      <vt:lpstr>Domestic Violence  Legislative Update</vt:lpstr>
      <vt:lpstr>Domestic Violence in Nevada</vt:lpstr>
      <vt:lpstr>Assembly Bill 19</vt:lpstr>
      <vt:lpstr>Assembly Bill 19</vt:lpstr>
      <vt:lpstr>Assembly Bill 19</vt:lpstr>
      <vt:lpstr>Senate Bill 218</vt:lpstr>
      <vt:lpstr>Assembly Bill 410</vt:lpstr>
      <vt:lpstr>Assembly Bill 41</vt:lpstr>
      <vt:lpstr>Assembly Bill 60</vt:lpstr>
      <vt:lpstr>Assembly Bill 60</vt:lpstr>
      <vt:lpstr>Assembly Bill 60</vt:lpstr>
      <vt:lpstr>Assembly Bill 60</vt:lpstr>
      <vt:lpstr>Assembly Bill 60</vt:lpstr>
      <vt:lpstr>Assembly Bill 60</vt:lpstr>
      <vt:lpstr>Assembly Bill 60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  Legislative Update</dc:title>
  <dc:creator>Jessica L. Adair</dc:creator>
  <cp:lastModifiedBy>Jessica L. Adair</cp:lastModifiedBy>
  <cp:revision>22</cp:revision>
  <dcterms:created xsi:type="dcterms:W3CDTF">2019-09-05T17:34:46Z</dcterms:created>
  <dcterms:modified xsi:type="dcterms:W3CDTF">2019-09-10T16:43:06Z</dcterms:modified>
</cp:coreProperties>
</file>